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3703CF-A25E-46BA-BFAA-F3F3ECD8CE75}" type="datetimeFigureOut">
              <a:rPr lang="en-US" smtClean="0"/>
              <a:pPr/>
              <a:t>9/20/2009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3703CF-A25E-46BA-BFAA-F3F3ECD8CE75}" type="datetimeFigureOut">
              <a:rPr lang="en-US" smtClean="0"/>
              <a:pPr/>
              <a:t>9/20/2009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3703CF-A25E-46BA-BFAA-F3F3ECD8CE75}" type="datetimeFigureOut">
              <a:rPr lang="en-US" smtClean="0"/>
              <a:pPr/>
              <a:t>9/20/2009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3703CF-A25E-46BA-BFAA-F3F3ECD8CE75}" type="datetimeFigureOut">
              <a:rPr lang="en-US" smtClean="0"/>
              <a:pPr/>
              <a:t>9/20/2009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3703CF-A25E-46BA-BFAA-F3F3ECD8CE75}" type="datetimeFigureOut">
              <a:rPr lang="en-US" smtClean="0"/>
              <a:pPr/>
              <a:t>9/20/2009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3703CF-A25E-46BA-BFAA-F3F3ECD8CE75}" type="datetimeFigureOut">
              <a:rPr lang="en-US" smtClean="0"/>
              <a:pPr/>
              <a:t>9/20/2009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703CF-A25E-46BA-BFAA-F3F3ECD8CE75}" type="datetimeFigureOut">
              <a:rPr lang="en-US" smtClean="0"/>
              <a:pPr/>
              <a:t>9/20/2009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3703CF-A25E-46BA-BFAA-F3F3ECD8CE75}" type="datetimeFigureOut">
              <a:rPr lang="en-US" smtClean="0"/>
              <a:pPr/>
              <a:t>9/20/2009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3703CF-A25E-46BA-BFAA-F3F3ECD8CE75}" type="datetimeFigureOut">
              <a:rPr lang="en-US" smtClean="0"/>
              <a:pPr/>
              <a:t>9/20/2009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3703CF-A25E-46BA-BFAA-F3F3ECD8CE75}" type="datetimeFigureOut">
              <a:rPr lang="en-US" smtClean="0"/>
              <a:pPr/>
              <a:t>9/20/2009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3703CF-A25E-46BA-BFAA-F3F3ECD8CE75}" type="datetimeFigureOut">
              <a:rPr lang="en-US" smtClean="0"/>
              <a:pPr/>
              <a:t>9/20/2009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6FBDF-1014-428D-85D8-A7215633492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3703CF-A25E-46BA-BFAA-F3F3ECD8CE75}" type="datetimeFigureOut">
              <a:rPr lang="en-US" smtClean="0"/>
              <a:pPr/>
              <a:t>9/20/2009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66FBDF-1014-428D-85D8-A721563349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Common </a:t>
            </a:r>
            <a:r>
              <a:rPr lang="en-US" dirty="0" smtClean="0"/>
              <a:t>Course:</a:t>
            </a:r>
            <a:br>
              <a:rPr lang="en-US" dirty="0" smtClean="0"/>
            </a:br>
            <a:r>
              <a:rPr lang="en-US" dirty="0" smtClean="0"/>
              <a:t> </a:t>
            </a:r>
            <a:r>
              <a:rPr lang="en-US" dirty="0"/>
              <a:t>Workplace Skills</a:t>
            </a:r>
          </a:p>
        </p:txBody>
      </p:sp>
      <p:sp>
        <p:nvSpPr>
          <p:cNvPr id="3" name="Subtitle 2"/>
          <p:cNvSpPr>
            <a:spLocks noGrp="1"/>
          </p:cNvSpPr>
          <p:nvPr>
            <p:ph type="subTitle" idx="1"/>
          </p:nvPr>
        </p:nvSpPr>
        <p:spPr/>
        <p:txBody>
          <a:bodyPr/>
          <a:lstStyle/>
          <a:p>
            <a:r>
              <a:rPr lang="en-US" dirty="0" smtClean="0"/>
              <a:t>Unit 1.06</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this Section</a:t>
            </a:r>
            <a:endParaRPr lang="en-US" dirty="0"/>
          </a:p>
        </p:txBody>
      </p:sp>
      <p:sp>
        <p:nvSpPr>
          <p:cNvPr id="3" name="Content Placeholder 2"/>
          <p:cNvSpPr>
            <a:spLocks noGrp="1"/>
          </p:cNvSpPr>
          <p:nvPr>
            <p:ph idx="1"/>
          </p:nvPr>
        </p:nvSpPr>
        <p:spPr/>
        <p:txBody>
          <a:bodyPr/>
          <a:lstStyle/>
          <a:p>
            <a:r>
              <a:rPr lang="en-US" dirty="0" smtClean="0"/>
              <a:t>Students will be expected to:</a:t>
            </a:r>
          </a:p>
          <a:p>
            <a:pPr lvl="1"/>
            <a:r>
              <a:rPr lang="en-US" dirty="0" smtClean="0"/>
              <a:t>1.06 </a:t>
            </a:r>
            <a:r>
              <a:rPr lang="en-US" dirty="0"/>
              <a:t>relate the role of organized unions to the skilled tradesperson. </a:t>
            </a:r>
            <a:r>
              <a:rPr lang="en-US" dirty="0" smtClean="0"/>
              <a:t> [</a:t>
            </a:r>
            <a:r>
              <a:rPr lang="en-US" dirty="0"/>
              <a:t>4.403] [5.402]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Labour</a:t>
            </a:r>
            <a:r>
              <a:rPr lang="en-US" dirty="0" smtClean="0"/>
              <a:t> Unions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is the </a:t>
            </a:r>
            <a:r>
              <a:rPr lang="en-US" dirty="0"/>
              <a:t>r</a:t>
            </a:r>
            <a:r>
              <a:rPr lang="en-US" dirty="0" smtClean="0"/>
              <a:t>ationale </a:t>
            </a:r>
            <a:r>
              <a:rPr lang="en-US" dirty="0"/>
              <a:t>for the existence of </a:t>
            </a:r>
            <a:r>
              <a:rPr lang="en-US" dirty="0" err="1"/>
              <a:t>labour</a:t>
            </a:r>
            <a:r>
              <a:rPr lang="en-US" dirty="0"/>
              <a:t> unions in the workplace.</a:t>
            </a:r>
          </a:p>
          <a:p>
            <a:r>
              <a:rPr lang="en-US" dirty="0"/>
              <a:t>Historical impact that unions had on </a:t>
            </a:r>
            <a:r>
              <a:rPr lang="en-US" dirty="0" err="1"/>
              <a:t>labour</a:t>
            </a:r>
            <a:r>
              <a:rPr lang="en-US" dirty="0"/>
              <a:t> wages, rights, and benefits.</a:t>
            </a:r>
          </a:p>
          <a:p>
            <a:r>
              <a:rPr lang="en-US" dirty="0"/>
              <a:t>Relate the role of unions to ensuring a safe and hazard free work site for the skilled tradesperson.</a:t>
            </a:r>
          </a:p>
          <a:p>
            <a:r>
              <a:rPr lang="en-US" dirty="0"/>
              <a:t>Emphasize the need for participation in, and knowledge of, the respective trade unions.</a:t>
            </a:r>
          </a:p>
          <a:p>
            <a:r>
              <a:rPr lang="en-US" dirty="0"/>
              <a:t>The various worker protection associations such as:</a:t>
            </a:r>
          </a:p>
          <a:p>
            <a:pPr lvl="1"/>
            <a:r>
              <a:rPr lang="en-US" dirty="0"/>
              <a:t>Workers compensation</a:t>
            </a:r>
          </a:p>
          <a:p>
            <a:pPr lvl="1"/>
            <a:r>
              <a:rPr lang="en-US" dirty="0"/>
              <a:t>Employment insurance</a:t>
            </a:r>
          </a:p>
          <a:p>
            <a:pPr lvl="1"/>
            <a:r>
              <a:rPr lang="en-US" dirty="0"/>
              <a:t>Occupational health and safety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pPr algn="ctr">
              <a:buNone/>
            </a:pPr>
            <a:r>
              <a:rPr lang="en-US" b="1" dirty="0"/>
              <a:t>1873 – The Canadian </a:t>
            </a:r>
            <a:r>
              <a:rPr lang="en-US" b="1" dirty="0" err="1"/>
              <a:t>Labour</a:t>
            </a:r>
            <a:r>
              <a:rPr lang="en-US" b="1" dirty="0"/>
              <a:t> Union: The birth of Canadian organized </a:t>
            </a:r>
            <a:r>
              <a:rPr lang="en-US" b="1" dirty="0" err="1"/>
              <a:t>labour</a:t>
            </a:r>
            <a:r>
              <a:rPr lang="en-US" b="1" dirty="0"/>
              <a:t> </a:t>
            </a:r>
            <a:endParaRPr lang="en-US" dirty="0"/>
          </a:p>
          <a:p>
            <a:r>
              <a:rPr lang="en-US" dirty="0" smtClean="0"/>
              <a:t>Until quite late in the 19th century, Canadian workers were often obliged to contend with horrendous conditions—long hours, few holidays and minimal rights in the marketplace.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pPr algn="ctr">
              <a:buNone/>
            </a:pPr>
            <a:r>
              <a:rPr lang="en-US" dirty="0" smtClean="0"/>
              <a:t>In an era when the ‘captains of industry’ ruled the economy, quitting a job could be construed as a criminal offence for a worker, punishable by imprisonment under the </a:t>
            </a:r>
            <a:r>
              <a:rPr lang="en-US" i="1" dirty="0" smtClean="0"/>
              <a:t>Master and Servant Act</a:t>
            </a:r>
            <a:r>
              <a:rPr lang="en-US" dirty="0" smtClean="0"/>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Captains of Industry</a:t>
            </a:r>
            <a:endParaRPr lang="en-US" dirty="0"/>
          </a:p>
        </p:txBody>
      </p:sp>
      <p:pic>
        <p:nvPicPr>
          <p:cNvPr id="4" name="Content Placeholder 3" descr="captains of industry.jpg"/>
          <p:cNvPicPr>
            <a:picLocks noGrp="1" noChangeAspect="1"/>
          </p:cNvPicPr>
          <p:nvPr>
            <p:ph idx="1"/>
          </p:nvPr>
        </p:nvPicPr>
        <p:blipFill>
          <a:blip r:embed="rId2"/>
          <a:stretch>
            <a:fillRect/>
          </a:stretch>
        </p:blipFill>
        <p:spPr>
          <a:xfrm>
            <a:off x="609600" y="1447800"/>
            <a:ext cx="7924800" cy="5034579"/>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Workers' ability to form unions and take collective action was severely constrained by the law--unions were seen as unlawful associations. Although local unions existed, it was illegal to form unions up until mid-1872.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a:t>
            </a:r>
            <a:endParaRPr lang="en-US" dirty="0"/>
          </a:p>
        </p:txBody>
      </p:sp>
      <p:sp>
        <p:nvSpPr>
          <p:cNvPr id="3" name="Content Placeholder 2"/>
          <p:cNvSpPr>
            <a:spLocks noGrp="1"/>
          </p:cNvSpPr>
          <p:nvPr>
            <p:ph idx="1"/>
          </p:nvPr>
        </p:nvSpPr>
        <p:spPr/>
        <p:txBody>
          <a:bodyPr/>
          <a:lstStyle/>
          <a:p>
            <a:pPr algn="ctr">
              <a:buNone/>
            </a:pPr>
            <a:r>
              <a:rPr lang="en-US" dirty="0" smtClean="0"/>
              <a:t>Prime Minister John A. Macdonald introduced a bill in Parliament to make trade unions legal—Parliament passed the Trade Unions Act on June 14, 1872. Macdonald declared that he was the “working man’s friend”.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Just a year later, in 1873, the Canadian </a:t>
            </a:r>
            <a:r>
              <a:rPr lang="en-US" dirty="0" err="1" smtClean="0"/>
              <a:t>Labour</a:t>
            </a:r>
            <a:r>
              <a:rPr lang="en-US" dirty="0" smtClean="0"/>
              <a:t> Union (CLU) was formed in Toronto at a convention of union members from Toronto, Hamilton and Ottawa. </a:t>
            </a:r>
          </a:p>
          <a:p>
            <a:r>
              <a:rPr lang="en-US" dirty="0" smtClean="0"/>
              <a:t>The CLU platform called for shorter working hours, and vigorously opposed the use of convict </a:t>
            </a:r>
            <a:r>
              <a:rPr lang="en-US" dirty="0" err="1" smtClean="0"/>
              <a:t>labour</a:t>
            </a:r>
            <a:r>
              <a:rPr lang="en-US" dirty="0" smtClean="0"/>
              <a:t> and employment of children under the age of 10 years. </a:t>
            </a:r>
          </a:p>
          <a:p>
            <a:r>
              <a:rPr lang="en-US" dirty="0" smtClean="0"/>
              <a:t>Such </a:t>
            </a:r>
            <a:r>
              <a:rPr lang="en-US" dirty="0" err="1" smtClean="0"/>
              <a:t>labour</a:t>
            </a:r>
            <a:r>
              <a:rPr lang="en-US" dirty="0" smtClean="0"/>
              <a:t> activism tended to attract skilled, relatively well-paid workers; the vast majority of unskilled workers in the economy remained powerless in the market place.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a:t>
            </a:r>
            <a:endParaRPr lang="en-US" dirty="0"/>
          </a:p>
        </p:txBody>
      </p:sp>
      <p:sp>
        <p:nvSpPr>
          <p:cNvPr id="3" name="Content Placeholder 2"/>
          <p:cNvSpPr>
            <a:spLocks noGrp="1"/>
          </p:cNvSpPr>
          <p:nvPr>
            <p:ph idx="1"/>
          </p:nvPr>
        </p:nvSpPr>
        <p:spPr/>
        <p:txBody>
          <a:bodyPr/>
          <a:lstStyle/>
          <a:p>
            <a:r>
              <a:rPr lang="en-US" dirty="0" smtClean="0"/>
              <a:t>The union not only advocated for the benefit of the working classes but also became involved in political activities. In subsequent conventions, the CLU passed resolutions calling for all men to have free public education, direct </a:t>
            </a:r>
            <a:r>
              <a:rPr lang="en-US" dirty="0" err="1" smtClean="0"/>
              <a:t>labour</a:t>
            </a:r>
            <a:r>
              <a:rPr lang="en-US" dirty="0" smtClean="0"/>
              <a:t> representation in Parliament, and the right to vote.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a:t>
            </a:r>
            <a:endParaRPr lang="en-US" dirty="0"/>
          </a:p>
        </p:txBody>
      </p:sp>
      <p:sp>
        <p:nvSpPr>
          <p:cNvPr id="3" name="Content Placeholder 2"/>
          <p:cNvSpPr>
            <a:spLocks noGrp="1"/>
          </p:cNvSpPr>
          <p:nvPr>
            <p:ph idx="1"/>
          </p:nvPr>
        </p:nvSpPr>
        <p:spPr/>
        <p:txBody>
          <a:bodyPr/>
          <a:lstStyle/>
          <a:p>
            <a:r>
              <a:rPr lang="en-US" dirty="0" smtClean="0"/>
              <a:t>Although the CLU did not survive long, it did realize several legislative successes: a new Mechanics' Lien Act made it easier for employees to recover wages owed to them; peaceful picketing was given some shield from criminal prosecution; and some of the harsher provisions of the Master and Servant Act were eased.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Canadian </a:t>
            </a:r>
            <a:r>
              <a:rPr lang="en-US" dirty="0" err="1" smtClean="0"/>
              <a:t>Labour</a:t>
            </a:r>
            <a:r>
              <a:rPr lang="en-US" dirty="0" smtClean="0"/>
              <a:t> Congress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By the 1880s, the economy was recovering and so was union membership: the 54 local unions in Canada in 1880 grew to 240 by 1890. In 1883, a fresh initiative was taken to form a national union, the </a:t>
            </a:r>
            <a:r>
              <a:rPr lang="en-US" dirty="0" err="1" smtClean="0"/>
              <a:t>Labour</a:t>
            </a:r>
            <a:r>
              <a:rPr lang="en-US" dirty="0" smtClean="0"/>
              <a:t> Congress of Canada, which later became the Trade and </a:t>
            </a:r>
            <a:r>
              <a:rPr lang="en-US" dirty="0" err="1" smtClean="0"/>
              <a:t>Labour</a:t>
            </a:r>
            <a:r>
              <a:rPr lang="en-US" dirty="0" smtClean="0"/>
              <a:t> Congress of Canada (TLC). </a:t>
            </a:r>
          </a:p>
          <a:p>
            <a:r>
              <a:rPr lang="en-US" dirty="0" smtClean="0"/>
              <a:t>The TLC was one of the forerunners of the present Canadian </a:t>
            </a:r>
            <a:r>
              <a:rPr lang="en-US" dirty="0" err="1" smtClean="0"/>
              <a:t>Labour</a:t>
            </a:r>
            <a:r>
              <a:rPr lang="en-US" dirty="0" smtClean="0"/>
              <a:t> Congress -- now a major national </a:t>
            </a:r>
            <a:r>
              <a:rPr lang="en-US" dirty="0" err="1" smtClean="0"/>
              <a:t>labour</a:t>
            </a:r>
            <a:r>
              <a:rPr lang="en-US" dirty="0" smtClean="0"/>
              <a:t> organization in Canada.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Turn</a:t>
            </a:r>
            <a:endParaRPr lang="en-US" dirty="0"/>
          </a:p>
        </p:txBody>
      </p:sp>
      <p:pic>
        <p:nvPicPr>
          <p:cNvPr id="4" name="Content Placeholder 3" descr="pointing finger.jpg"/>
          <p:cNvPicPr>
            <a:picLocks noGrp="1" noChangeAspect="1"/>
          </p:cNvPicPr>
          <p:nvPr>
            <p:ph idx="1"/>
          </p:nvPr>
        </p:nvPicPr>
        <p:blipFill>
          <a:blip r:embed="rId2"/>
          <a:stretch>
            <a:fillRect/>
          </a:stretch>
        </p:blipFill>
        <p:spPr>
          <a:xfrm>
            <a:off x="2895600" y="1371600"/>
            <a:ext cx="3236976" cy="3474720"/>
          </a:xfrm>
        </p:spPr>
      </p:pic>
      <p:sp>
        <p:nvSpPr>
          <p:cNvPr id="5" name="TextBox 4"/>
          <p:cNvSpPr txBox="1"/>
          <p:nvPr/>
        </p:nvSpPr>
        <p:spPr>
          <a:xfrm>
            <a:off x="1752600" y="5257800"/>
            <a:ext cx="5822812" cy="584775"/>
          </a:xfrm>
          <a:prstGeom prst="rect">
            <a:avLst/>
          </a:prstGeom>
          <a:noFill/>
        </p:spPr>
        <p:txBody>
          <a:bodyPr wrap="none" rtlCol="0" anchor="ctr">
            <a:spAutoFit/>
          </a:bodyPr>
          <a:lstStyle/>
          <a:p>
            <a:r>
              <a:rPr lang="en-US" sz="3200" dirty="0" smtClean="0"/>
              <a:t>Do you know anybody in a union?</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574</Words>
  <Application>Microsoft Office PowerPoint</Application>
  <PresentationFormat>On-screen Show (4:3)</PresentationFormat>
  <Paragraphs>37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Common Course:  Workplace Skills</vt:lpstr>
      <vt:lpstr>Purpose of this Section</vt:lpstr>
      <vt:lpstr>Labour Unions</vt:lpstr>
      <vt:lpstr>History</vt:lpstr>
      <vt:lpstr>History</vt:lpstr>
      <vt:lpstr>Captains of Industry</vt:lpstr>
      <vt:lpstr>History</vt:lpstr>
      <vt:lpstr>Change</vt:lpstr>
      <vt:lpstr>CLU</vt:lpstr>
      <vt:lpstr>CLU</vt:lpstr>
      <vt:lpstr>CLU</vt:lpstr>
      <vt:lpstr>Canadian Labour Congress</vt:lpstr>
      <vt:lpstr>Your Turn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Course:  Workplace Skills</dc:title>
  <dc:creator>Mikey</dc:creator>
  <cp:lastModifiedBy>Mikey</cp:lastModifiedBy>
  <cp:revision>2</cp:revision>
  <dcterms:created xsi:type="dcterms:W3CDTF">2009-09-19T18:53:52Z</dcterms:created>
  <dcterms:modified xsi:type="dcterms:W3CDTF">2009-09-20T22:13:42Z</dcterms:modified>
</cp:coreProperties>
</file>